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7"/>
  </p:notesMasterIdLst>
  <p:handoutMasterIdLst>
    <p:handoutMasterId r:id="rId8"/>
  </p:handoutMasterIdLst>
  <p:sldIdLst>
    <p:sldId id="320" r:id="rId5"/>
    <p:sldId id="323" r:id="rId6"/>
  </p:sldIdLst>
  <p:sldSz cx="9144000" cy="5143500" type="screen16x9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4" userDrawn="1">
          <p15:clr>
            <a:srgbClr val="A4A3A4"/>
          </p15:clr>
        </p15:guide>
        <p15:guide id="2" orient="horz" pos="1053" userDrawn="1">
          <p15:clr>
            <a:srgbClr val="A4A3A4"/>
          </p15:clr>
        </p15:guide>
        <p15:guide id="3" orient="horz" pos="1824" userDrawn="1">
          <p15:clr>
            <a:srgbClr val="A4A3A4"/>
          </p15:clr>
        </p15:guide>
        <p15:guide id="4" orient="horz" pos="2674">
          <p15:clr>
            <a:srgbClr val="A4A3A4"/>
          </p15:clr>
        </p15:guide>
        <p15:guide id="5" orient="horz" pos="1212" userDrawn="1">
          <p15:clr>
            <a:srgbClr val="A4A3A4"/>
          </p15:clr>
        </p15:guide>
        <p15:guide id="6" pos="5523">
          <p15:clr>
            <a:srgbClr val="A4A3A4"/>
          </p15:clr>
        </p15:guide>
        <p15:guide id="7" pos="5300">
          <p15:clr>
            <a:srgbClr val="A4A3A4"/>
          </p15:clr>
        </p15:guide>
        <p15:guide id="8" pos="2880" userDrawn="1">
          <p15:clr>
            <a:srgbClr val="A4A3A4"/>
          </p15:clr>
        </p15:guide>
        <p15:guide id="9" pos="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 autoAdjust="0"/>
    <p:restoredTop sz="94648"/>
  </p:normalViewPr>
  <p:slideViewPr>
    <p:cSldViewPr snapToGrid="0" snapToObjects="1">
      <p:cViewPr varScale="1">
        <p:scale>
          <a:sx n="111" d="100"/>
          <a:sy n="111" d="100"/>
        </p:scale>
        <p:origin x="102" y="438"/>
      </p:cViewPr>
      <p:guideLst>
        <p:guide orient="horz" pos="3094"/>
        <p:guide orient="horz" pos="1053"/>
        <p:guide orient="horz" pos="1824"/>
        <p:guide orient="horz" pos="2674"/>
        <p:guide orient="horz" pos="1212"/>
        <p:guide pos="5523"/>
        <p:guide pos="5300"/>
        <p:guide pos="2880"/>
        <p:guide pos="4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796111" y="0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599ADDE-6688-4DA5-B0FA-9331C2D6B1F7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743937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796111" y="6743937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78791E92-2DD5-4473-A647-3D17B2DD0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2645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000" cy="354965"/>
          </a:xfrm>
          <a:prstGeom prst="rect">
            <a:avLst/>
          </a:prstGeom>
        </p:spPr>
        <p:txBody>
          <a:bodyPr vert="horz" lIns="94827" tIns="47413" rIns="94827" bIns="4741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244" y="1"/>
            <a:ext cx="4435000" cy="354965"/>
          </a:xfrm>
          <a:prstGeom prst="rect">
            <a:avLst/>
          </a:prstGeom>
        </p:spPr>
        <p:txBody>
          <a:bodyPr vert="horz" lIns="94827" tIns="47413" rIns="94827" bIns="47413" rtlCol="0"/>
          <a:lstStyle>
            <a:lvl1pPr algn="r">
              <a:defRPr sz="1200"/>
            </a:lvl1pPr>
          </a:lstStyle>
          <a:p>
            <a:fld id="{62581E2B-E535-B045-B43C-3312BDDB5282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7" tIns="47413" rIns="94827" bIns="4741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3" y="3372169"/>
            <a:ext cx="8187690" cy="3194685"/>
          </a:xfrm>
          <a:prstGeom prst="rect">
            <a:avLst/>
          </a:prstGeom>
        </p:spPr>
        <p:txBody>
          <a:bodyPr vert="horz" lIns="94827" tIns="47413" rIns="94827" bIns="47413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743105"/>
            <a:ext cx="4435000" cy="354965"/>
          </a:xfrm>
          <a:prstGeom prst="rect">
            <a:avLst/>
          </a:prstGeom>
        </p:spPr>
        <p:txBody>
          <a:bodyPr vert="horz" lIns="94827" tIns="47413" rIns="94827" bIns="4741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244" y="6743105"/>
            <a:ext cx="4435000" cy="354965"/>
          </a:xfrm>
          <a:prstGeom prst="rect">
            <a:avLst/>
          </a:prstGeom>
        </p:spPr>
        <p:txBody>
          <a:bodyPr vert="horz" lIns="94827" tIns="47413" rIns="94827" bIns="47413" rtlCol="0" anchor="b"/>
          <a:lstStyle>
            <a:lvl1pPr algn="r">
              <a:defRPr sz="1200"/>
            </a:lvl1pPr>
          </a:lstStyle>
          <a:p>
            <a:fld id="{74A9245D-5E7F-D44E-82F5-EDC4F432A4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0251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007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7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file://localhost/Volumes/Macintosh%20HD/Users/Valentina/Documents/%E2%80%A2%20vale_IN%20CORSO%20%E2%80%A2/BOCCONI%20Rebranding%202017/3-PPT/PPT%20tmp-Monti/IMG/cover-BocconiLogo.png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Volumes/Macintosh%20HD/Users/Valentina/Documents/%E2%80%A2%20vale_IN%20CORSO%20%E2%80%A2/BOCCONI%20Rebranding%202017/3-PPT/PPT%20tmp-Monti/IMG/cover-MasterbrandWhite.png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Macintosh%20HD/Users/Valentina/Documents/%E2%80%A2%20vale_IN%20CORSO%20%E2%80%A2/BOCCONI%20Rebranding%202017/3-PPT/PPT%20tmp-Monti/IMG/interno-Masterbrand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520" y="2282203"/>
            <a:ext cx="7772400" cy="347531"/>
          </a:xfrm>
        </p:spPr>
        <p:txBody>
          <a:bodyPr lIns="0" tIns="0" rIns="0" bIns="0" anchor="b" anchorCtr="0">
            <a:spAutoFit/>
          </a:bodyPr>
          <a:lstStyle>
            <a:lvl1pPr algn="r">
              <a:lnSpc>
                <a:spcPts val="2700"/>
              </a:lnSpc>
              <a:defRPr sz="2300" b="1" i="0" cap="all" spc="10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963" y="2776150"/>
            <a:ext cx="6400800" cy="246221"/>
          </a:xfrm>
        </p:spPr>
        <p:txBody>
          <a:bodyPr lIns="0" tIns="0" rIns="0" bIns="0">
            <a:spAutoFit/>
          </a:bodyPr>
          <a:lstStyle>
            <a:lvl1pPr marL="0" indent="0" algn="r">
              <a:buNone/>
              <a:defRPr sz="1600" b="0" i="0">
                <a:solidFill>
                  <a:srgbClr val="FFFFFF"/>
                </a:solidFill>
                <a:latin typeface="Open Sans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cover-BocconiLogo.png" descr="/Volumes/Macintosh HD/Users/Valentina/Documents/• vale_IN CORSO •/BOCCONI Rebranding 2017/3-PPT/PPT tmp-Monti/IMG/cover-BocconiLogo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02280" cy="110032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4" y="4444050"/>
            <a:ext cx="1312654" cy="66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769384"/>
            <a:ext cx="7584138" cy="575952"/>
          </a:xfrm>
        </p:spPr>
        <p:txBody>
          <a:bodyPr/>
          <a:lstStyle>
            <a:lvl1pPr>
              <a:lnSpc>
                <a:spcPts val="3500"/>
              </a:lnSpc>
              <a:defRPr sz="3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624013"/>
            <a:ext cx="7584138" cy="1071062"/>
          </a:xfrm>
        </p:spPr>
        <p:txBody>
          <a:bodyPr wrap="square" lIns="0" tIns="0" rIns="0" bIns="0">
            <a:sp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8413750" cy="28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0238" indent="0" algn="l"/>
            <a:endParaRPr lang="it-IT" sz="1200">
              <a:latin typeface="Open Sans"/>
              <a:cs typeface="Open Sans"/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8413750" y="0"/>
            <a:ext cx="730250" cy="28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8413750" y="0"/>
            <a:ext cx="730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804A31-E9A4-D945-9412-D4C8ED72CA60}" type="slidenum">
              <a:rPr lang="it-IT" sz="1200" smtClean="0">
                <a:solidFill>
                  <a:schemeClr val="bg1"/>
                </a:solidFill>
                <a:latin typeface="Open Sans"/>
                <a:cs typeface="Open Sans"/>
              </a:rPr>
              <a:t>‹N›</a:t>
            </a:fld>
            <a:endParaRPr lang="it-IT" sz="1200">
              <a:solidFill>
                <a:schemeClr val="bg1"/>
              </a:solidFill>
              <a:latin typeface="Open Sans"/>
              <a:cs typeface="Open Sans"/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9" y="4447257"/>
            <a:ext cx="1316048" cy="6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423" y="2281759"/>
            <a:ext cx="7772400" cy="353943"/>
          </a:xfrm>
        </p:spPr>
        <p:txBody>
          <a:bodyPr anchor="t"/>
          <a:lstStyle>
            <a:lvl1pPr algn="r">
              <a:defRPr sz="2300" b="1" cap="all" spc="1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363" y="-1426065"/>
            <a:ext cx="7772400" cy="3693319"/>
          </a:xfrm>
        </p:spPr>
        <p:txBody>
          <a:bodyPr lIns="0" tIns="0" rIns="0" bIns="0" anchor="b" anchorCtr="0">
            <a:spAutoFit/>
          </a:bodyPr>
          <a:lstStyle>
            <a:lvl1pPr marL="0" indent="0" algn="r">
              <a:buNone/>
              <a:defRPr sz="8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cover-MasterbrandWhite.png" descr="/Volumes/Macintosh HD/Users/Valentina/Documents/• vale_IN CORSO •/BOCCONI Rebranding 2017/3-PPT/PPT tmp-Monti/IMG/cover-MasterbrandWhite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6260"/>
            <a:ext cx="1536192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1624013"/>
            <a:ext cx="3645631" cy="2249600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0850"/>
            <a:ext cx="3765550" cy="1132618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0" y="0"/>
            <a:ext cx="8413750" cy="28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0238" indent="0" algn="l"/>
            <a:endParaRPr lang="it-IT" sz="1200">
              <a:latin typeface="Open Sans"/>
              <a:cs typeface="Open Sans"/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8413750" y="0"/>
            <a:ext cx="730250" cy="28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413750" y="0"/>
            <a:ext cx="730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804A31-E9A4-D945-9412-D4C8ED72CA60}" type="slidenum">
              <a:rPr lang="it-IT" sz="1200" smtClean="0">
                <a:solidFill>
                  <a:schemeClr val="bg1"/>
                </a:solidFill>
                <a:latin typeface="Open Sans"/>
                <a:cs typeface="Open Sans"/>
              </a:rPr>
              <a:t>‹N›</a:t>
            </a:fld>
            <a:endParaRPr lang="it-IT" sz="1200">
              <a:solidFill>
                <a:schemeClr val="bg1"/>
              </a:solidFill>
              <a:latin typeface="Open Sans"/>
              <a:cs typeface="Open Sans"/>
            </a:endParaRPr>
          </a:p>
        </p:txBody>
      </p:sp>
      <p:pic>
        <p:nvPicPr>
          <p:cNvPr id="11" name="interno-Masterbrand.png" descr="/Volumes/Macintosh HD/Users/Valentina/Documents/• vale_IN CORSO •/BOCCONI Rebranding 2017/3-PPT/PPT tmp-Monti/IMG/interno-Masterbrand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2084"/>
            <a:ext cx="1371600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394995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69232"/>
            <a:ext cx="7772400" cy="1231106"/>
          </a:xfrm>
          <a:ln/>
        </p:spPr>
        <p:txBody>
          <a:bodyPr/>
          <a:lstStyle>
            <a:lvl1pPr algn="ctr">
              <a:defRPr sz="4000" b="1">
                <a:solidFill>
                  <a:srgbClr val="0D74C9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20005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BE091-5BCC-472F-8D2C-C6D03F12E5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71048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8" y="793641"/>
            <a:ext cx="8229600" cy="538609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1624013"/>
            <a:ext cx="7523547" cy="108645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1" r:id="rId5"/>
    <p:sldLayoutId id="2147493462" r:id="rId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500" kern="1200">
          <a:solidFill>
            <a:schemeClr val="tx2"/>
          </a:solidFill>
          <a:latin typeface="Open Sans"/>
          <a:ea typeface="+mj-ea"/>
          <a:cs typeface="Open Sans"/>
        </a:defRPr>
      </a:lvl1pPr>
    </p:titleStyle>
    <p:bodyStyle>
      <a:lvl1pPr marL="182563" indent="-182563" algn="l" defTabSz="457200" rtl="0" eaLnBrk="1" latinLnBrk="0" hangingPunct="1">
        <a:spcBef>
          <a:spcPct val="20000"/>
        </a:spcBef>
        <a:buClr>
          <a:schemeClr val="tx2"/>
        </a:buClr>
        <a:buSzPct val="110000"/>
        <a:buFont typeface="Arial"/>
        <a:buChar char="•"/>
        <a:defRPr sz="1300" kern="1200">
          <a:solidFill>
            <a:schemeClr val="tx1"/>
          </a:solidFill>
          <a:latin typeface="Roboto Slab Light"/>
          <a:ea typeface="+mn-ea"/>
          <a:cs typeface="Roboto Slab Light"/>
        </a:defRPr>
      </a:lvl1pPr>
      <a:lvl2pPr marL="630238" indent="-173038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Roboto Slab Light"/>
          <a:ea typeface="+mn-ea"/>
          <a:cs typeface="Roboto Slab Light"/>
        </a:defRPr>
      </a:lvl2pPr>
      <a:lvl3pPr marL="987425" indent="-136525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Roboto Slab Light"/>
          <a:ea typeface="+mn-ea"/>
          <a:cs typeface="Roboto Slab Light"/>
        </a:defRPr>
      </a:lvl3pPr>
      <a:lvl4pPr marL="1525588" indent="-153988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Roboto Slab Light"/>
          <a:ea typeface="+mn-ea"/>
          <a:cs typeface="Roboto Slab Light"/>
        </a:defRPr>
      </a:lvl4pPr>
      <a:lvl5pPr marL="1973263" indent="-144463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Roboto Slab Light"/>
          <a:ea typeface="+mn-ea"/>
          <a:cs typeface="Roboto Slab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corriere.it/news/snack-new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85520" y="1244739"/>
            <a:ext cx="7772400" cy="1384995"/>
          </a:xfrm>
        </p:spPr>
        <p:txBody>
          <a:bodyPr/>
          <a:lstStyle/>
          <a:p>
            <a:r>
              <a:rPr lang="it-IT" sz="38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  <a:t>Snack News</a:t>
            </a:r>
            <a:r>
              <a:rPr lang="it-IT" sz="36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  <a:t> </a:t>
            </a:r>
            <a:br>
              <a:rPr lang="it-IT" sz="36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</a:br>
            <a:r>
              <a:rPr lang="it-IT" sz="36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  <a:t/>
            </a:r>
            <a:br>
              <a:rPr lang="it-IT" sz="36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</a:br>
            <a:r>
              <a:rPr lang="it-IT" sz="26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  <a:t>una iniziativa Bocconi – Corriere della Sera</a:t>
            </a:r>
            <a:br>
              <a:rPr lang="it-IT" sz="26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</a:br>
            <a:r>
              <a:rPr lang="it-IT" sz="2600" cap="small" dirty="0" smtClean="0">
                <a:solidFill>
                  <a:schemeClr val="bg1">
                    <a:lumMod val="95000"/>
                  </a:schemeClr>
                </a:solidFill>
                <a:effectLst>
                  <a:outerShdw dist="38100" sx="1000" sy="1000" algn="tl">
                    <a:srgbClr val="C0C0C0"/>
                  </a:outerShdw>
                </a:effectLst>
                <a:latin typeface="+mj-lt"/>
                <a:cs typeface="Helvetica" panose="020B0604020202020204" pitchFamily="34" charset="0"/>
              </a:rPr>
              <a:t>per le scuole superiori</a:t>
            </a:r>
            <a:endParaRPr lang="it-IT" sz="2600" cap="small" dirty="0">
              <a:solidFill>
                <a:schemeClr val="bg1">
                  <a:lumMod val="95000"/>
                </a:schemeClr>
              </a:solidFill>
              <a:effectLst>
                <a:outerShdw dist="38100" sx="1000" sy="1000" algn="tl">
                  <a:srgbClr val="C0C0C0"/>
                </a:outerShdw>
              </a:effectLst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553076" y="4435833"/>
            <a:ext cx="3204844" cy="50783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it-IT" sz="900" cap="small" dirty="0" smtClean="0">
                <a:solidFill>
                  <a:prstClr val="white">
                    <a:lumMod val="95000"/>
                  </a:prstClr>
                </a:solidFill>
                <a:effectLst>
                  <a:reflection endPos="0" dir="5400000" sy="-100000" algn="bl" rotWithShape="0"/>
                </a:effectLst>
                <a:latin typeface="+mj-lt"/>
                <a:cs typeface="Helvetica" panose="020B0604020202020204" pitchFamily="34" charset="0"/>
              </a:rPr>
              <a:t>ORIENTAMENTO UNIVERSITARIO</a:t>
            </a:r>
            <a:br>
              <a:rPr lang="it-IT" sz="900" cap="small" dirty="0" smtClean="0">
                <a:solidFill>
                  <a:prstClr val="white">
                    <a:lumMod val="95000"/>
                  </a:prstClr>
                </a:solidFill>
                <a:effectLst>
                  <a:reflection endPos="0" dir="5400000" sy="-100000" algn="bl" rotWithShape="0"/>
                </a:effectLst>
                <a:latin typeface="+mj-lt"/>
                <a:cs typeface="Helvetica" panose="020B0604020202020204" pitchFamily="34" charset="0"/>
              </a:rPr>
            </a:br>
            <a:r>
              <a:rPr lang="it-IT" sz="900" b="1" cap="small" dirty="0" smtClean="0">
                <a:solidFill>
                  <a:prstClr val="white">
                    <a:lumMod val="95000"/>
                  </a:prstClr>
                </a:solidFill>
                <a:latin typeface="+mj-lt"/>
                <a:cs typeface="Helvetica" panose="020B0604020202020204" pitchFamily="34" charset="0"/>
              </a:rPr>
              <a:t>OTTOBRE 2018</a:t>
            </a:r>
            <a:endParaRPr lang="it-IT" sz="900" b="1" cap="small" dirty="0">
              <a:solidFill>
                <a:prstClr val="white">
                  <a:lumMod val="95000"/>
                </a:prstClr>
              </a:solidFill>
              <a:latin typeface="+mj-lt"/>
              <a:cs typeface="Helvetica" panose="020B0604020202020204" pitchFamily="34" charset="0"/>
            </a:endParaRPr>
          </a:p>
          <a:p>
            <a:pPr algn="r">
              <a:lnSpc>
                <a:spcPts val="1780"/>
              </a:lnSpc>
            </a:pPr>
            <a:r>
              <a:rPr lang="it-IT" sz="140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endParaRPr lang="it-IT" sz="14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186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81324" y="520378"/>
            <a:ext cx="5905501" cy="897682"/>
          </a:xfrm>
        </p:spPr>
        <p:txBody>
          <a:bodyPr/>
          <a:lstStyle/>
          <a:p>
            <a:r>
              <a:rPr lang="it-IT" sz="2600" b="1" dirty="0" smtClean="0"/>
              <a:t>Una </a:t>
            </a:r>
            <a:r>
              <a:rPr lang="it-IT" sz="2600" b="1" dirty="0"/>
              <a:t>iniziativa Bocconi – Corriere della Sera </a:t>
            </a:r>
            <a:r>
              <a:rPr lang="it-IT" sz="2600" b="1" dirty="0" smtClean="0"/>
              <a:t>per </a:t>
            </a:r>
            <a:r>
              <a:rPr lang="it-IT" sz="2600" b="1" dirty="0"/>
              <a:t>le scuole superiori</a:t>
            </a:r>
            <a:endParaRPr lang="it-IT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2787" y="1652588"/>
            <a:ext cx="7793037" cy="2973122"/>
          </a:xfrm>
        </p:spPr>
        <p:txBody>
          <a:bodyPr/>
          <a:lstStyle/>
          <a:p>
            <a:r>
              <a:rPr lang="it-IT" sz="1400" i="1" dirty="0" err="1" smtClean="0">
                <a:latin typeface="+mj-lt"/>
              </a:rPr>
              <a:t>Snacknews</a:t>
            </a:r>
            <a:r>
              <a:rPr lang="it-IT" sz="1400" dirty="0" smtClean="0">
                <a:latin typeface="+mj-lt"/>
              </a:rPr>
              <a:t> </a:t>
            </a:r>
            <a:r>
              <a:rPr lang="it-IT" sz="1400" dirty="0">
                <a:latin typeface="+mj-lt"/>
              </a:rPr>
              <a:t>è un </a:t>
            </a:r>
            <a:r>
              <a:rPr lang="it-IT" sz="1400" b="1" dirty="0" smtClean="0">
                <a:latin typeface="+mj-lt"/>
              </a:rPr>
              <a:t>videogiornale</a:t>
            </a:r>
            <a:r>
              <a:rPr lang="it-IT" sz="1400" dirty="0" smtClean="0">
                <a:latin typeface="+mj-lt"/>
              </a:rPr>
              <a:t>, </a:t>
            </a:r>
            <a:r>
              <a:rPr lang="it-IT" sz="1400" dirty="0">
                <a:latin typeface="+mj-lt"/>
              </a:rPr>
              <a:t>realizzato da Bocconi e Corriere della Sera, </a:t>
            </a:r>
            <a:r>
              <a:rPr lang="it-IT" sz="1400" dirty="0" smtClean="0">
                <a:latin typeface="+mj-lt"/>
              </a:rPr>
              <a:t>rivolto </a:t>
            </a:r>
            <a:r>
              <a:rPr lang="it-IT" sz="1400" dirty="0">
                <a:latin typeface="+mj-lt"/>
              </a:rPr>
              <a:t>agli studenti </a:t>
            </a:r>
            <a:r>
              <a:rPr lang="it-IT" sz="1400" dirty="0" smtClean="0">
                <a:latin typeface="+mj-lt"/>
              </a:rPr>
              <a:t>a partire dal terzultimo anno delle </a:t>
            </a:r>
            <a:r>
              <a:rPr lang="it-IT" sz="1400" dirty="0">
                <a:latin typeface="+mj-lt"/>
              </a:rPr>
              <a:t>scuole superiori </a:t>
            </a:r>
            <a:r>
              <a:rPr lang="it-IT" sz="1400" dirty="0" smtClean="0">
                <a:latin typeface="+mj-lt"/>
              </a:rPr>
              <a:t>e dedicato </a:t>
            </a:r>
            <a:r>
              <a:rPr lang="it-IT" sz="1400" dirty="0">
                <a:latin typeface="+mj-lt"/>
              </a:rPr>
              <a:t>alla conoscenza e comprensione di temi e avvenimenti di </a:t>
            </a:r>
            <a:r>
              <a:rPr lang="it-IT" sz="1400" dirty="0" smtClean="0">
                <a:latin typeface="+mj-lt"/>
              </a:rPr>
              <a:t>attualità</a:t>
            </a:r>
          </a:p>
          <a:p>
            <a:r>
              <a:rPr lang="it-IT" sz="1400" dirty="0" smtClean="0">
                <a:latin typeface="+mj-lt"/>
              </a:rPr>
              <a:t>Il </a:t>
            </a:r>
            <a:r>
              <a:rPr lang="it-IT" sz="1400" dirty="0">
                <a:latin typeface="+mj-lt"/>
              </a:rPr>
              <a:t>progetto, </a:t>
            </a:r>
            <a:r>
              <a:rPr lang="it-IT" sz="1400" dirty="0" smtClean="0">
                <a:latin typeface="+mj-lt"/>
              </a:rPr>
              <a:t>che ha preso il via ad ottobre 2017, ha </a:t>
            </a:r>
            <a:r>
              <a:rPr lang="it-IT" sz="1400" dirty="0">
                <a:latin typeface="+mj-lt"/>
              </a:rPr>
              <a:t>l’obiettivo di spiegare in modo semplice e chiaro le </a:t>
            </a:r>
            <a:r>
              <a:rPr lang="it-IT" sz="1400" b="1" dirty="0">
                <a:latin typeface="+mj-lt"/>
              </a:rPr>
              <a:t>notizie del momento </a:t>
            </a:r>
            <a:r>
              <a:rPr lang="it-IT" sz="1400" dirty="0">
                <a:latin typeface="+mj-lt"/>
              </a:rPr>
              <a:t>in campo economico, culturale, tecnologico, sociale, politico e </a:t>
            </a:r>
            <a:r>
              <a:rPr lang="it-IT" sz="1400" dirty="0" smtClean="0">
                <a:latin typeface="+mj-lt"/>
              </a:rPr>
              <a:t>giuridico</a:t>
            </a:r>
          </a:p>
          <a:p>
            <a:r>
              <a:rPr lang="it-IT" sz="1400" dirty="0" smtClean="0">
                <a:latin typeface="+mj-lt"/>
              </a:rPr>
              <a:t>Le puntate sono pubblicate </a:t>
            </a:r>
            <a:r>
              <a:rPr lang="it-IT" sz="1400" b="1" dirty="0" smtClean="0">
                <a:latin typeface="+mj-lt"/>
              </a:rPr>
              <a:t>online</a:t>
            </a:r>
            <a:r>
              <a:rPr lang="it-IT" sz="1400" dirty="0" smtClean="0">
                <a:latin typeface="+mj-lt"/>
              </a:rPr>
              <a:t> sul </a:t>
            </a:r>
            <a:r>
              <a:rPr lang="it-IT" sz="1400" dirty="0">
                <a:latin typeface="+mj-lt"/>
              </a:rPr>
              <a:t>sito Bocconi e </a:t>
            </a:r>
            <a:r>
              <a:rPr lang="it-IT" sz="1400" dirty="0" smtClean="0">
                <a:latin typeface="+mj-lt"/>
              </a:rPr>
              <a:t>su un </a:t>
            </a:r>
            <a:r>
              <a:rPr lang="it-IT" sz="1400" dirty="0">
                <a:latin typeface="+mj-lt"/>
              </a:rPr>
              <a:t>canale tv </a:t>
            </a:r>
            <a:r>
              <a:rPr lang="it-IT" sz="1400" dirty="0" smtClean="0">
                <a:latin typeface="+mj-lt"/>
              </a:rPr>
              <a:t>di </a:t>
            </a:r>
            <a:r>
              <a:rPr lang="it-IT" sz="1400" dirty="0">
                <a:latin typeface="+mj-lt"/>
              </a:rPr>
              <a:t>Corriere.it (</a:t>
            </a:r>
            <a:r>
              <a:rPr lang="it-IT" sz="1400" dirty="0">
                <a:latin typeface="+mj-lt"/>
                <a:hlinkClick r:id="rId3"/>
              </a:rPr>
              <a:t>https://video.corriere.it/news/snack-news</a:t>
            </a:r>
            <a:r>
              <a:rPr lang="it-IT" sz="1400" dirty="0" smtClean="0">
                <a:latin typeface="+mj-lt"/>
                <a:hlinkClick r:id="rId3"/>
              </a:rPr>
              <a:t>/</a:t>
            </a:r>
            <a:r>
              <a:rPr lang="it-IT" sz="1400" dirty="0" smtClean="0">
                <a:latin typeface="+mj-lt"/>
              </a:rPr>
              <a:t>), </a:t>
            </a:r>
            <a:r>
              <a:rPr lang="it-IT" sz="1400" dirty="0">
                <a:latin typeface="+mj-lt"/>
              </a:rPr>
              <a:t>le notizie vengono rilanciate sui </a:t>
            </a:r>
            <a:r>
              <a:rPr lang="it-IT" sz="1400" b="1" dirty="0">
                <a:latin typeface="+mj-lt"/>
              </a:rPr>
              <a:t>social</a:t>
            </a:r>
            <a:r>
              <a:rPr lang="it-IT" sz="1400" dirty="0">
                <a:latin typeface="+mj-lt"/>
              </a:rPr>
              <a:t> </a:t>
            </a:r>
            <a:r>
              <a:rPr lang="it-IT" sz="1400" dirty="0" smtClean="0">
                <a:latin typeface="+mj-lt"/>
              </a:rPr>
              <a:t>attraverso </a:t>
            </a:r>
            <a:r>
              <a:rPr lang="it-IT" sz="1400" dirty="0">
                <a:latin typeface="+mj-lt"/>
              </a:rPr>
              <a:t>i teaser di ciascuna puntata</a:t>
            </a:r>
          </a:p>
          <a:p>
            <a:r>
              <a:rPr lang="it-IT" sz="1400" dirty="0" smtClean="0">
                <a:latin typeface="+mj-lt"/>
              </a:rPr>
              <a:t>Con la seconda edizione viene proposto un </a:t>
            </a:r>
            <a:r>
              <a:rPr lang="it-IT" sz="1400" b="1" dirty="0" smtClean="0">
                <a:latin typeface="+mj-lt"/>
              </a:rPr>
              <a:t>contest</a:t>
            </a:r>
            <a:r>
              <a:rPr lang="it-IT" sz="1400" dirty="0" smtClean="0">
                <a:latin typeface="+mj-lt"/>
              </a:rPr>
              <a:t>: i gruppi di studenti delle scuole superiori che parteciperanno potranno realizzare proposte di </a:t>
            </a:r>
            <a:r>
              <a:rPr lang="it-IT" sz="1400" dirty="0" err="1" smtClean="0">
                <a:latin typeface="+mj-lt"/>
              </a:rPr>
              <a:t>videonews</a:t>
            </a:r>
            <a:r>
              <a:rPr lang="it-IT" sz="1400" dirty="0" smtClean="0">
                <a:latin typeface="+mj-lt"/>
              </a:rPr>
              <a:t>, che la commissione Bocconi – Corriere della Sera valuterà e premierà</a:t>
            </a:r>
          </a:p>
          <a:p>
            <a:endParaRPr lang="it-IT" sz="1400" dirty="0" smtClean="0">
              <a:latin typeface="+mj-lt"/>
            </a:endParaRPr>
          </a:p>
        </p:txBody>
      </p:sp>
      <p:pic>
        <p:nvPicPr>
          <p:cNvPr id="4" name="Immagin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" y="558478"/>
            <a:ext cx="22177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2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occoni PPT-29mag2017">
      <a:dk1>
        <a:sysClr val="windowText" lastClr="000000"/>
      </a:dk1>
      <a:lt1>
        <a:sysClr val="window" lastClr="FFFFFF"/>
      </a:lt1>
      <a:dk2>
        <a:srgbClr val="0046AD"/>
      </a:dk2>
      <a:lt2>
        <a:srgbClr val="DCDCDC"/>
      </a:lt2>
      <a:accent1>
        <a:srgbClr val="DA5D5D"/>
      </a:accent1>
      <a:accent2>
        <a:srgbClr val="40B3BC"/>
      </a:accent2>
      <a:accent3>
        <a:srgbClr val="40B273"/>
      </a:accent3>
      <a:accent4>
        <a:srgbClr val="998BB8"/>
      </a:accent4>
      <a:accent5>
        <a:srgbClr val="FFA240"/>
      </a:accent5>
      <a:accent6>
        <a:srgbClr val="4B92F9"/>
      </a:accent6>
      <a:hlink>
        <a:srgbClr val="0000FF"/>
      </a:hlink>
      <a:folHlink>
        <a:srgbClr val="800080"/>
      </a:folHlink>
    </a:clrScheme>
    <a:fontScheme name="Bocconi 2017">
      <a:majorFont>
        <a:latin typeface="Open Sans"/>
        <a:ea typeface=""/>
        <a:cs typeface=""/>
      </a:majorFont>
      <a:minorFont>
        <a:latin typeface="Roboto Slab Light"/>
        <a:ea typeface=""/>
        <a:cs typeface=""/>
      </a:minorFont>
    </a:fontScheme>
    <a:fmtScheme name="Solidi sottili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microsoft.com/sharepoint/v3/field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156</Words>
  <Application>Microsoft Office PowerPoint</Application>
  <PresentationFormat>Presentazione su schermo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</vt:lpstr>
      <vt:lpstr>Open Sans</vt:lpstr>
      <vt:lpstr>Roboto Slab Light</vt:lpstr>
      <vt:lpstr>Wingdings</vt:lpstr>
      <vt:lpstr>Office Theme</vt:lpstr>
      <vt:lpstr>Snack News   una iniziativa Bocconi – Corriere della Sera per le scuole superiori</vt:lpstr>
      <vt:lpstr>Una iniziativa Bocconi – Corriere della Sera per le scuole superiori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Davide Torrisi</dc:creator>
  <cp:lastModifiedBy>Windows User</cp:lastModifiedBy>
  <cp:revision>531</cp:revision>
  <cp:lastPrinted>2018-10-08T10:29:00Z</cp:lastPrinted>
  <dcterms:created xsi:type="dcterms:W3CDTF">2010-04-12T23:12:02Z</dcterms:created>
  <dcterms:modified xsi:type="dcterms:W3CDTF">2018-10-15T12:19:56Z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